
<file path=[Content_Types].xml><?xml version="1.0" encoding="utf-8"?>
<Types xmlns="http://schemas.openxmlformats.org/package/2006/content-types"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Default Extension="jpeg" ContentType="image/jpeg"/>
  <Default Extension="png" ContentType="image/png"/>
  <Default Extension="rels" ContentType="application/vnd.openxmlformats-package.relationships+xml"/>
  <Default Extension="xml" ContentType="application/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officeDocument/2006/relationships/extended-properties" Target="docProps/app.xml"  /><Relationship Id="rId3" Type="http://schemas.openxmlformats.org/package/2006/relationships/metadata/core-properties" Target="docProps/core.xml"  /><Relationship Id="rId4" Type="http://schemas.openxmlformats.org/package/2006/relationships/metadata/thumbnail" Target="docProps/thumbnail.jpeg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804" r:id="rId15"/>
  </p:sldMasterIdLst>
  <p:notesMasterIdLst>
    <p:notesMasterId r:id="rId17"/>
  </p:notesMasterIdLst>
  <p:handoutMasterIdLst>
    <p:handoutMasterId r:id="rId18"/>
  </p:handoutMasterIdLst>
  <p:sldIdLst>
    <p:sldId id="257" r:id="rId1"/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6571" cy="686112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prnPr prnWhat="handouts2" hiddenSlides="1" frameSlides="1"/>
  <p:showPr>
    <p:sldAll/>
    <p:penClr>
      <a:srgbClr val="ff0000">
        <a:alpha val="100000"/>
      </a:srgbClr>
    </p:penClr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howOutlineIcons="0">
    <p:restoredLeft sz="13417"/>
    <p:restoredTop sz="93027"/>
  </p:normalViewPr>
  <p:slideViewPr>
    <p:cSldViewPr>
      <p:cViewPr>
        <p:scale>
          <a:sx n="70" d="100"/>
          <a:sy n="70" d="100"/>
        </p:scale>
        <p:origin x="0" y="0"/>
      </p:cViewPr>
      <p:guideLst>
        <p:guide orient="horz" pos="2160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55648" cy="7375564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" Target="slides/slide1.xml"  /><Relationship Id="rId10" Type="http://schemas.openxmlformats.org/officeDocument/2006/relationships/slide" Target="slides/slide10.xml"  /><Relationship Id="rId11" Type="http://schemas.openxmlformats.org/officeDocument/2006/relationships/slide" Target="slides/slide11.xml"  /><Relationship Id="rId12" Type="http://schemas.openxmlformats.org/officeDocument/2006/relationships/slide" Target="slides/slide12.xml"  /><Relationship Id="rId13" Type="http://schemas.openxmlformats.org/officeDocument/2006/relationships/presProps" Target="presProps.xml"  /><Relationship Id="rId14" Type="http://schemas.openxmlformats.org/officeDocument/2006/relationships/viewProps" Target="viewProps.xml"  /><Relationship Id="rId15" Type="http://schemas.openxmlformats.org/officeDocument/2006/relationships/slideMaster" Target="slideMasters/slideMaster1.xml"  /><Relationship Id="rId16" Type="http://schemas.openxmlformats.org/officeDocument/2006/relationships/theme" Target="theme/theme1.xml"  /><Relationship Id="rId17" Type="http://schemas.openxmlformats.org/officeDocument/2006/relationships/notesMaster" Target="notesMasters/notesMaster1.xml"  /><Relationship Id="rId18" Type="http://schemas.openxmlformats.org/officeDocument/2006/relationships/handoutMaster" Target="handoutMasters/handoutMaster1.xml"  /><Relationship Id="rId19" Type="http://schemas.openxmlformats.org/officeDocument/2006/relationships/tableStyles" Target="tableStyles.xml"  /><Relationship Id="rId2" Type="http://schemas.openxmlformats.org/officeDocument/2006/relationships/slide" Target="slides/slide2.xml"  /><Relationship Id="rId3" Type="http://schemas.openxmlformats.org/officeDocument/2006/relationships/slide" Target="slides/slide3.xml"  /><Relationship Id="rId4" Type="http://schemas.openxmlformats.org/officeDocument/2006/relationships/slide" Target="slides/slide4.xml"  /><Relationship Id="rId5" Type="http://schemas.openxmlformats.org/officeDocument/2006/relationships/slide" Target="slides/slide5.xml"  /><Relationship Id="rId6" Type="http://schemas.openxmlformats.org/officeDocument/2006/relationships/slide" Target="slides/slide6.xml"  /><Relationship Id="rId7" Type="http://schemas.openxmlformats.org/officeDocument/2006/relationships/slide" Target="slides/slide7.xml"  /><Relationship Id="rId8" Type="http://schemas.openxmlformats.org/officeDocument/2006/relationships/slide" Target="slides/slide8.xml"  /><Relationship Id="rId9" Type="http://schemas.openxmlformats.org/officeDocument/2006/relationships/slide" Target="slides/slide9.xml"  /></Relationships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1A3D5110-9FE0-496F-B26A-071D02F2DE37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F450E784-2449-4FFD-AA69-3F5CFAA75BCB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1A3D5110-9FE0-496F-B26A-071D02F2DE37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400" y="685800"/>
            <a:ext cx="4571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09F4262C-968C-4EE9-8164-CE16364706B3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3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4.xml"  /></Relationships>
</file>

<file path=ppt/notesSlides/_rels/notesSlide3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5.xml"  /></Relationships>
</file>

<file path=ppt/notesSlides/_rels/notesSlide4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6.xml"  /></Relationships>
</file>

<file path=ppt/notesSlides/_rels/notesSlide5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7.xml"  /></Relationships>
</file>

<file path=ppt/notesSlides/_rels/notesSlide6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8.xml"  /></Relationships>
</file>

<file path=ppt/notesSlides/_rels/notesSlide7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9.xml"  /></Relationships>
</file>

<file path=ppt/notesSlides/_rels/notesSlide8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10.xml"  /></Relationships>
</file>

<file path=ppt/notesSlides/_rels/notesSlide9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1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200">
                <a:solidFill>
                  <a:srgbClr val="000000"/>
                </a:solidFill>
              </a:rPr>
              <a:t>내용을 입력하십시오</a:t>
            </a:r>
            <a:endParaRPr lang="ko-KR" altLang="en-US" sz="1200">
              <a:solidFill>
                <a:srgbClr val="000000"/>
              </a:solidFill>
            </a:endParaRP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ko-KR" altLang="en-US"/>
            </a:pPr>
            <a:fld id="{09F4262C-968C-4EE9-8164-CE16364706B3}" type="slidenum">
              <a:rPr lang="en-US" altLang="en-US"/>
              <a:pPr lvl="0">
                <a:defRPr lang="ko-KR" altLang="en-US"/>
              </a:pPr>
              <a:t>3</a:t>
            </a:fld>
            <a:endParaRPr lang="en-US" altLang="en-US"/>
          </a:p>
        </p:txBody>
      </p:sp>
    </p:spTree>
  </p:cSld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200">
                <a:solidFill>
                  <a:srgbClr val="000000"/>
                </a:solidFill>
              </a:rPr>
              <a:t>내용을 입력하십시오</a:t>
            </a:r>
            <a:endParaRPr lang="ko-KR" altLang="en-US" sz="1200">
              <a:solidFill>
                <a:srgbClr val="000000"/>
              </a:solidFill>
            </a:endParaRP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ko-KR" altLang="en-US"/>
            </a:pPr>
            <a:fld id="{09F4262C-968C-4EE9-8164-CE16364706B3}" type="slidenum">
              <a:rPr lang="en-US" altLang="en-US"/>
              <a:pPr lvl="0">
                <a:defRPr lang="ko-KR" altLang="en-US"/>
              </a:pPr>
              <a:t>4</a:t>
            </a:fld>
            <a:endParaRPr lang="en-US" altLang="en-US"/>
          </a:p>
        </p:txBody>
      </p:sp>
    </p:spTree>
  </p:cSld>
</p:notes>
</file>

<file path=ppt/notesSlides/notesSlide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200">
                <a:solidFill>
                  <a:srgbClr val="000000"/>
                </a:solidFill>
              </a:rPr>
              <a:t>내용을 입력하십시오</a:t>
            </a:r>
            <a:endParaRPr lang="ko-KR" altLang="en-US" sz="1200">
              <a:solidFill>
                <a:srgbClr val="000000"/>
              </a:solidFill>
            </a:endParaRP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ko-KR" altLang="en-US"/>
            </a:pPr>
            <a:fld id="{09F4262C-968C-4EE9-8164-CE16364706B3}" type="slidenum">
              <a:rPr lang="en-US" altLang="en-US"/>
              <a:pPr lvl="0">
                <a:defRPr lang="ko-KR" altLang="en-US"/>
              </a:pPr>
              <a:t>5</a:t>
            </a:fld>
            <a:endParaRPr lang="en-US" altLang="en-US"/>
          </a:p>
        </p:txBody>
      </p:sp>
    </p:spTree>
  </p:cSld>
</p:notes>
</file>

<file path=ppt/notesSlides/notesSlide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200">
                <a:solidFill>
                  <a:srgbClr val="000000"/>
                </a:solidFill>
              </a:rPr>
              <a:t>내용을 입력하십시오</a:t>
            </a:r>
            <a:endParaRPr lang="ko-KR" altLang="en-US" sz="1200">
              <a:solidFill>
                <a:srgbClr val="000000"/>
              </a:solidFill>
            </a:endParaRP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ko-KR" altLang="en-US"/>
            </a:pPr>
            <a:fld id="{09F4262C-968C-4EE9-8164-CE16364706B3}" type="slidenum">
              <a:rPr lang="en-US" altLang="en-US"/>
              <a:pPr lvl="0">
                <a:defRPr lang="ko-KR" altLang="en-US"/>
              </a:pPr>
              <a:t>6</a:t>
            </a:fld>
            <a:endParaRPr lang="en-US" altLang="en-US"/>
          </a:p>
        </p:txBody>
      </p:sp>
    </p:spTree>
  </p:cSld>
</p:notes>
</file>

<file path=ppt/notesSlides/notesSlide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200">
                <a:solidFill>
                  <a:srgbClr val="000000"/>
                </a:solidFill>
              </a:rPr>
              <a:t>내용을 입력하십시오</a:t>
            </a:r>
            <a:endParaRPr lang="ko-KR" altLang="en-US" sz="1200">
              <a:solidFill>
                <a:srgbClr val="000000"/>
              </a:solidFill>
            </a:endParaRP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ko-KR" altLang="en-US"/>
            </a:pPr>
            <a:fld id="{09F4262C-968C-4EE9-8164-CE16364706B3}" type="slidenum">
              <a:rPr lang="en-US" altLang="en-US"/>
              <a:pPr lvl="0">
                <a:defRPr lang="ko-KR" altLang="en-US"/>
              </a:pPr>
              <a:t>7</a:t>
            </a:fld>
            <a:endParaRPr lang="en-US" altLang="en-US"/>
          </a:p>
        </p:txBody>
      </p:sp>
    </p:spTree>
  </p:cSld>
</p:notes>
</file>

<file path=ppt/notesSlides/notesSlide6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200">
                <a:solidFill>
                  <a:srgbClr val="000000"/>
                </a:solidFill>
              </a:rPr>
              <a:t>내용을 입력하십시오</a:t>
            </a:r>
            <a:endParaRPr lang="ko-KR" altLang="en-US" sz="1200">
              <a:solidFill>
                <a:srgbClr val="000000"/>
              </a:solidFill>
            </a:endParaRP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ko-KR" altLang="en-US"/>
            </a:pPr>
            <a:fld id="{09F4262C-968C-4EE9-8164-CE16364706B3}" type="slidenum">
              <a:rPr lang="en-US" altLang="en-US"/>
              <a:pPr lvl="0">
                <a:defRPr lang="ko-KR" altLang="en-US"/>
              </a:pPr>
              <a:t>8</a:t>
            </a:fld>
            <a:endParaRPr lang="en-US" altLang="en-US"/>
          </a:p>
        </p:txBody>
      </p:sp>
    </p:spTree>
  </p:cSld>
</p:notes>
</file>

<file path=ppt/notesSlides/notesSlide7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200">
                <a:solidFill>
                  <a:srgbClr val="000000"/>
                </a:solidFill>
              </a:rPr>
              <a:t>내용을 입력하십시오</a:t>
            </a:r>
            <a:endParaRPr lang="ko-KR" altLang="en-US" sz="1200">
              <a:solidFill>
                <a:srgbClr val="000000"/>
              </a:solidFill>
            </a:endParaRP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ko-KR" altLang="en-US"/>
            </a:pPr>
            <a:fld id="{09F4262C-968C-4EE9-8164-CE16364706B3}" type="slidenum">
              <a:rPr lang="en-US" altLang="en-US"/>
              <a:pPr lvl="0">
                <a:defRPr lang="ko-KR" altLang="en-US"/>
              </a:pPr>
              <a:t>9</a:t>
            </a:fld>
            <a:endParaRPr lang="en-US" altLang="en-US"/>
          </a:p>
        </p:txBody>
      </p:sp>
    </p:spTree>
  </p:cSld>
</p:notes>
</file>

<file path=ppt/notesSlides/notesSlide8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200">
                <a:solidFill>
                  <a:srgbClr val="000000"/>
                </a:solidFill>
              </a:rPr>
              <a:t>내용을 입력하십시오</a:t>
            </a:r>
            <a:endParaRPr lang="ko-KR" altLang="en-US" sz="1200">
              <a:solidFill>
                <a:srgbClr val="000000"/>
              </a:solidFill>
            </a:endParaRP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ko-KR" altLang="en-US"/>
            </a:pPr>
            <a:fld id="{09F4262C-968C-4EE9-8164-CE16364706B3}" type="slidenum">
              <a:rPr lang="en-US" altLang="en-US"/>
              <a:pPr lvl="0">
                <a:defRPr lang="ko-KR" altLang="en-US"/>
              </a:pPr>
              <a:t>10</a:t>
            </a:fld>
            <a:endParaRPr lang="en-US" altLang="en-US"/>
          </a:p>
        </p:txBody>
      </p:sp>
    </p:spTree>
  </p:cSld>
</p:notes>
</file>

<file path=ppt/notesSlides/notesSlide9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200">
                <a:solidFill>
                  <a:srgbClr val="000000"/>
                </a:solidFill>
              </a:rPr>
              <a:t>내용을 입력하십시오</a:t>
            </a:r>
            <a:endParaRPr lang="ko-KR" altLang="en-US" sz="1200">
              <a:solidFill>
                <a:srgbClr val="000000"/>
              </a:solidFill>
            </a:endParaRP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ko-KR" altLang="en-US"/>
            </a:pPr>
            <a:fld id="{09F4262C-968C-4EE9-8164-CE16364706B3}" type="slidenum">
              <a:rPr lang="en-US" altLang="en-US"/>
              <a:pPr lvl="0">
                <a:defRPr lang="ko-KR" altLang="en-US"/>
              </a:pPr>
              <a:t>11</a:t>
            </a:fld>
            <a:endParaRPr lang="en-US" altLang="en-US"/>
          </a:p>
        </p:txBody>
      </p:sp>
    </p:spTree>
  </p:cSld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685992" y="2131397"/>
            <a:ext cx="7774585" cy="1470695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985" y="3887973"/>
            <a:ext cx="6402600" cy="17533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40A130E-E3B8-4EBE-931F-81B26B8448AA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800C6A38-4290-41DD-B95C-4155372FD4A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1397"/>
            <a:ext cx="9146571" cy="1470695"/>
          </a:xfrm>
        </p:spPr>
        <p:txBody>
          <a:bodyPr>
            <a:normAutofit lnSpcReduction="0"/>
          </a:bodyPr>
          <a:lstStyle>
            <a:lvl1pPr>
              <a:defRPr sz="44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CA348888-F454-4AD2-BA62-3AF29D9807C0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457328" y="274763"/>
            <a:ext cx="8231914" cy="1143521"/>
          </a:xfrm>
        </p:spPr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 hasCustomPrompt="1"/>
          </p:nvPr>
        </p:nvSpPr>
        <p:spPr>
          <a:xfrm>
            <a:off x="2143710" y="2215573"/>
            <a:ext cx="4859133" cy="3216153"/>
          </a:xfrm>
        </p:spPr>
        <p:txBody>
          <a:bodyPr>
            <a:normAutofit lnSpcReduction="0"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56FEC12-A4C9-4837-AF94-AD867782C04C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6631264" y="274763"/>
            <a:ext cx="2057978" cy="5854194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328" y="274763"/>
            <a:ext cx="6021493" cy="5854194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57F84A3-4F29-4053-ACFD-1BAF2D3F140C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4953836A-82A3-4C8B-9D31-CD724F3673ED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AD2EBAF6-36D0-4DD8-B695-D4C1B37E35D6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722516" y="4408910"/>
            <a:ext cx="7774585" cy="1362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516" y="2908039"/>
            <a:ext cx="7774585" cy="150087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60728D28-603B-4EFC-80F8-17E5E9107035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328" y="1600930"/>
            <a:ext cx="4039735" cy="4528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9507" y="1600930"/>
            <a:ext cx="4039735" cy="4528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A27A1F4E-0809-4239-8034-C38E431DAF92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E0DA496-7307-4E8B-88DE-CB97B48BAB6F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456156" y="1643812"/>
            <a:ext cx="8231914" cy="4527264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8721E90-850C-410B-8B89-8394F580CFDA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328" y="1600930"/>
            <a:ext cx="4039735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9507" y="1600930"/>
            <a:ext cx="4039735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6156" y="3986037"/>
            <a:ext cx="4039735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8335" y="3986037"/>
            <a:ext cx="4039735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455837" y="6219472"/>
            <a:ext cx="2136139" cy="503465"/>
          </a:xfrm>
          <a:noFill/>
          <a:ln w="25400" cap="flat" cmpd="sng" algn="ctr">
            <a:noFill/>
            <a:prstDash val="solid"/>
            <a:round/>
          </a:ln>
        </p:spPr>
        <p:txBody>
          <a:bodyPr/>
          <a:lstStyle/>
          <a:p>
            <a:pPr lvl="0">
              <a:defRPr lang="ko-KR" altLang="en-US"/>
            </a:pPr>
            <a:fld id="{5ACE7E28-9336-4363-8674-B91477D8F243}" type="datetime1">
              <a:rPr xmlns:mc="http://schemas.openxmlformats.org/markup-compatibility/2006" xmlns:hp="http://schemas.haansoft.com/office/presentation/8.0" lang="ko-KR" altLang="ko-KR" b="0" i="0" mc:Ignorable="hp" hp:hslEmbossed="0">
                <a:solidFill>
                  <a:schemeClr val="tx1"/>
                </a:solidFill>
              </a:rPr>
              <a:pPr lvl="0">
                <a:defRPr lang="ko-KR" altLang="en-US"/>
              </a:pPr>
              <a:t>2016-05-23</a:t>
            </a:fld>
            <a:endParaRPr xmlns:mc="http://schemas.openxmlformats.org/markup-compatibility/2006" xmlns:hp="http://schemas.haansoft.com/office/presentation/8.0" lang="ko-KR" altLang="ko-KR" b="0" i="0" mc:Ignorable="hp" hp:hslEmbossed="0">
              <a:solidFill>
                <a:schemeClr val="tx1"/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5593" y="6219472"/>
            <a:ext cx="2898512" cy="503465"/>
          </a:xfr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ctr">
            <a:noAutofit/>
          </a:bodyPr>
          <a:lstStyle/>
          <a:p>
            <a:pPr marL="450000" lvl="0" indent="-450000" algn="ctr" defTabSz="900112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1400" b="0" i="0" spc="5" mc:Ignorable="hp" hp:hslEmbossed="0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/>
            </a:r>
            <a:endParaRPr xmlns:mc="http://schemas.openxmlformats.org/markup-compatibility/2006" xmlns:hp="http://schemas.haansoft.com/office/presentation/8.0" lang="ko-KR" altLang="en-US" sz="1400" b="0" i="0" spc="5" mc:Ignorable="hp" hp:hslEmbossed="0">
              <a:solidFill>
                <a:schemeClr val="tx1"/>
              </a:solidFill>
              <a:latin typeface="굴림"/>
              <a:ea typeface="굴림"/>
              <a:sym typeface="Wingdings"/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7777" y="6219472"/>
            <a:ext cx="2136139" cy="503465"/>
          </a:xfr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ctr">
            <a:noAutofit/>
          </a:bodyPr>
          <a:lstStyle/>
          <a:p>
            <a:pPr marL="450000" lvl="0" indent="-450000" algn="ctr" defTabSz="900112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fld id="{3F01DB34-DAB2-451D-8160-1F7048C33B57}" type="slidenum">
              <a:rPr xmlns:mc="http://schemas.openxmlformats.org/markup-compatibility/2006" xmlns:hp="http://schemas.haansoft.com/office/presentation/8.0" lang="ko-KR" altLang="en-US" sz="1400" b="0" i="0" spc="5" mc:Ignorable="hp" hp:hslEmbossed="0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pPr marL="450000" lvl="0" indent="-450000" algn="ctr" defTabSz="900112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  <a:defRPr lang="ko-KR" altLang="en-US"/>
              </a:pPr>
              <a:t/>
            </a:fld>
            <a:r>
              <a:rPr xmlns:mc="http://schemas.openxmlformats.org/markup-compatibility/2006" xmlns:hp="http://schemas.haansoft.com/office/presentation/8.0" lang="ko-KR" altLang="en-US" sz="1400" b="0" i="0" spc="5" mc:Ignorable="hp" hp:hslEmbossed="0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 </a:t>
            </a:r>
            <a:endParaRPr xmlns:mc="http://schemas.openxmlformats.org/markup-compatibility/2006" xmlns:hp="http://schemas.haansoft.com/office/presentation/8.0" lang="ko-KR" altLang="en-US" sz="1400" b="0" i="0" spc="5" mc:Ignorable="hp" hp:hslEmbossed="0">
              <a:solidFill>
                <a:schemeClr val="tx1"/>
              </a:solidFill>
              <a:latin typeface="굴림"/>
              <a:ea typeface="굴림"/>
              <a:sym typeface="Wingding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792792" y="4802790"/>
            <a:ext cx="5487943" cy="566996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792792" y="613054"/>
            <a:ext cx="5487943" cy="4116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792" y="5369786"/>
            <a:ext cx="5487943" cy="8052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ACE7E28-9336-4363-8674-B91477D8F243}" type="datetime1">
              <a:rPr lang="ko-KR" altLang="en-US"/>
              <a:pPr lvl="0">
                <a:defRPr lang="ko-KR" altLang="en-US"/>
              </a:pPr>
              <a:t>2016-05-23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1.xml"  /><Relationship Id="rId10" Type="http://schemas.openxmlformats.org/officeDocument/2006/relationships/slideLayout" Target="../slideLayouts/slideLayout9.xml"  /><Relationship Id="rId11" Type="http://schemas.openxmlformats.org/officeDocument/2006/relationships/slideLayout" Target="../slideLayouts/slideLayout10.xml"  /><Relationship Id="rId12" Type="http://schemas.openxmlformats.org/officeDocument/2006/relationships/slideLayout" Target="../slideLayouts/slideLayout11.xml"  /><Relationship Id="rId13" Type="http://schemas.openxmlformats.org/officeDocument/2006/relationships/slideLayout" Target="../slideLayouts/slideLayout12.xml"  /><Relationship Id="rId2" Type="http://schemas.openxmlformats.org/officeDocument/2006/relationships/slideLayout" Target="../slideLayouts/slideLayout1.xml"  /><Relationship Id="rId3" Type="http://schemas.openxmlformats.org/officeDocument/2006/relationships/slideLayout" Target="../slideLayouts/slideLayout2.xml"  /><Relationship Id="rId4" Type="http://schemas.openxmlformats.org/officeDocument/2006/relationships/slideLayout" Target="../slideLayouts/slideLayout3.xml"  /><Relationship Id="rId5" Type="http://schemas.openxmlformats.org/officeDocument/2006/relationships/slideLayout" Target="../slideLayouts/slideLayout4.xml"  /><Relationship Id="rId6" Type="http://schemas.openxmlformats.org/officeDocument/2006/relationships/slideLayout" Target="../slideLayouts/slideLayout5.xml"  /><Relationship Id="rId7" Type="http://schemas.openxmlformats.org/officeDocument/2006/relationships/slideLayout" Target="../slideLayouts/slideLayout6.xml"  /><Relationship Id="rId8" Type="http://schemas.openxmlformats.org/officeDocument/2006/relationships/slideLayout" Target="../slideLayouts/slideLayout7.xml"  /><Relationship Id="rId9" Type="http://schemas.openxmlformats.org/officeDocument/2006/relationships/slideLayout" Target="../slideLayouts/slideLayout8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Pr shadeToTitle="0">
        <a:solidFill>
          <a:srgbClr val="ffffff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457328" y="274763"/>
            <a:ext cx="8231914" cy="1143521"/>
          </a:xfrm>
          <a:prstGeom prst="rect">
            <a:avLst/>
          </a:prstGeom>
        </p:spPr>
        <p:txBody>
          <a:bodyPr vert="horz" lIns="91440" tIns="45720" rIns="91440" bIns="45720" anchor="ctr">
            <a:normAutofit lnSpcReduction="0"/>
          </a:bodyPr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328" y="1600930"/>
            <a:ext cx="8231914" cy="4528028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5837" y="6219472"/>
            <a:ext cx="2136139" cy="50346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fld id="{D422D86A-5F52-4165-8473-F1B836277586}" type="datetime1">
              <a:rPr xmlns:mc="http://schemas.openxmlformats.org/markup-compatibility/2006" xmlns:hp="http://schemas.haansoft.com/office/presentation/8.0" lang="ko-KR" altLang="ko-KR" b="0" i="0" mc:Ignorable="hp" hp:hslEmbossed="0">
                <a:solidFill>
                  <a:schemeClr val="tx1"/>
                </a:solidFill>
              </a:rPr>
              <a:pPr lvl="0">
                <a:defRPr lang="ko-KR" altLang="en-US"/>
              </a:pPr>
              <a:t>2016-05-23</a:t>
            </a:fld>
            <a:endParaRPr xmlns:mc="http://schemas.openxmlformats.org/markup-compatibility/2006" xmlns:hp="http://schemas.haansoft.com/office/presentation/8.0" lang="ko-KR" altLang="ko-KR" b="0" i="0" mc:Ignorable="hp" hp:hslEmbossed="0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5593" y="6219472"/>
            <a:ext cx="2898512" cy="50346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ctr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450000" lvl="0" indent="-450000" algn="ctr" defTabSz="900112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1400" b="0" i="0" spc="5" mc:Ignorable="hp" hp:hslEmbossed="0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/>
            </a:r>
            <a:endParaRPr xmlns:mc="http://schemas.openxmlformats.org/markup-compatibility/2006" xmlns:hp="http://schemas.haansoft.com/office/presentation/8.0" lang="ko-KR" altLang="en-US" sz="1400" b="0" i="0" spc="5" mc:Ignorable="hp" hp:hslEmbossed="0">
              <a:solidFill>
                <a:schemeClr val="tx1"/>
              </a:solidFill>
              <a:latin typeface="굴림"/>
              <a:ea typeface="굴림"/>
              <a:sym typeface="Wingding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7777" y="6219472"/>
            <a:ext cx="2136139" cy="50346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450000" lvl="0" indent="-450000" algn="ctr" defTabSz="900112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fld id="{3F01DB34-DAB2-451D-8160-1F7048C33B57}" type="slidenum">
              <a:rPr xmlns:mc="http://schemas.openxmlformats.org/markup-compatibility/2006" xmlns:hp="http://schemas.haansoft.com/office/presentation/8.0" lang="ko-KR" altLang="en-US" sz="1400" b="0" i="0" spc="5" mc:Ignorable="hp" hp:hslEmbossed="0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pPr marL="450000" lvl="0" indent="-450000" algn="ctr" defTabSz="900112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  <a:defRPr lang="ko-KR" altLang="en-US"/>
              </a:pPr>
              <a:t/>
            </a:fld>
            <a:r>
              <a:rPr xmlns:mc="http://schemas.openxmlformats.org/markup-compatibility/2006" xmlns:hp="http://schemas.haansoft.com/office/presentation/8.0" lang="ko-KR" altLang="en-US" sz="1400" b="0" i="0" spc="5" mc:Ignorable="hp" hp:hslEmbossed="0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 </a:t>
            </a:r>
            <a:endParaRPr xmlns:mc="http://schemas.openxmlformats.org/markup-compatibility/2006" xmlns:hp="http://schemas.haansoft.com/office/presentation/8.0" lang="ko-KR" altLang="en-US" sz="1400" b="0" i="0" spc="5" mc:Ignorable="hp" hp:hslEmbossed="0">
              <a:solidFill>
                <a:schemeClr val="tx1"/>
              </a:solidFill>
              <a:latin typeface="굴림"/>
              <a:ea typeface="굴림"/>
              <a:sym typeface="Wingdings"/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0" y="6232202"/>
            <a:ext cx="1365894" cy="208041"/>
          </a:xfrm>
          <a:custGeom>
            <a:avLst/>
            <a:gd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463" h="3726">
                <a:moveTo>
                  <a:pt x="0" y="0"/>
                </a:moveTo>
                <a:lnTo>
                  <a:pt x="22016" y="369"/>
                </a:lnTo>
                <a:lnTo>
                  <a:pt x="24463" y="2560"/>
                </a:lnTo>
                <a:lnTo>
                  <a:pt x="9330" y="2616"/>
                </a:lnTo>
                <a:lnTo>
                  <a:pt x="9074" y="3726"/>
                </a:lnTo>
                <a:lnTo>
                  <a:pt x="28" y="3726"/>
                </a:lnTo>
                <a:close/>
              </a:path>
            </a:pathLst>
          </a:custGeom>
          <a:solidFill>
            <a:srgbClr val="d99735"/>
          </a:solidFill>
          <a:ln w="25400" cap="flat" cmpd="sng" algn="ctr">
            <a:noFill/>
            <a:prstDash val="solid"/>
            <a:round/>
          </a:ln>
        </p:spPr>
      </p:sp>
      <p:sp>
        <p:nvSpPr>
          <p:cNvPr id="8" name="자유형 7"/>
          <p:cNvSpPr/>
          <p:nvPr/>
        </p:nvSpPr>
        <p:spPr>
          <a:xfrm>
            <a:off x="0" y="6472014"/>
            <a:ext cx="1087947" cy="389114"/>
          </a:xfrm>
          <a:custGeom>
            <a:avLst/>
            <a:gd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485" h="6969">
                <a:moveTo>
                  <a:pt x="0" y="0"/>
                </a:moveTo>
                <a:lnTo>
                  <a:pt x="8903" y="0"/>
                </a:lnTo>
                <a:lnTo>
                  <a:pt x="8306" y="1877"/>
                </a:lnTo>
                <a:lnTo>
                  <a:pt x="18404" y="1849"/>
                </a:lnTo>
                <a:lnTo>
                  <a:pt x="19485" y="6969"/>
                </a:lnTo>
                <a:cubicBezTo>
                  <a:pt x="0" y="6912"/>
                  <a:pt x="0" y="4608"/>
                  <a:pt x="0" y="2332"/>
                </a:cubicBezTo>
                <a:lnTo>
                  <a:pt x="0" y="0"/>
                </a:lnTo>
                <a:close/>
              </a:path>
            </a:pathLst>
          </a:custGeom>
          <a:solidFill>
            <a:srgbClr val="df3939"/>
          </a:solidFill>
          <a:ln w="25400" cap="flat" cmpd="sng" algn="ctr">
            <a:noFill/>
            <a:prstDash val="solid"/>
            <a:round/>
          </a:ln>
        </p:spPr>
      </p:sp>
      <p:sp>
        <p:nvSpPr>
          <p:cNvPr id="9" name="자유형 8"/>
          <p:cNvSpPr/>
          <p:nvPr/>
        </p:nvSpPr>
        <p:spPr>
          <a:xfrm>
            <a:off x="501901" y="6390997"/>
            <a:ext cx="4539114" cy="160414"/>
          </a:xfrm>
          <a:custGeom>
            <a:avLst/>
            <a:gd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1295" h="2873">
                <a:moveTo>
                  <a:pt x="853" y="0"/>
                </a:moveTo>
                <a:lnTo>
                  <a:pt x="81295" y="228"/>
                </a:lnTo>
                <a:lnTo>
                  <a:pt x="80129" y="2333"/>
                </a:lnTo>
                <a:lnTo>
                  <a:pt x="0" y="2873"/>
                </a:lnTo>
                <a:close/>
              </a:path>
            </a:pathLst>
          </a:custGeom>
          <a:solidFill>
            <a:srgbClr val="e8c186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0" name="자유형 9"/>
          <p:cNvSpPr/>
          <p:nvPr/>
        </p:nvSpPr>
        <p:spPr>
          <a:xfrm>
            <a:off x="1059359" y="6551412"/>
            <a:ext cx="7140639" cy="320828"/>
          </a:xfrm>
          <a:custGeom>
            <a:avLst/>
            <a:gd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7888" h="5746">
                <a:moveTo>
                  <a:pt x="0" y="540"/>
                </a:moveTo>
                <a:lnTo>
                  <a:pt x="127888" y="0"/>
                </a:lnTo>
                <a:lnTo>
                  <a:pt x="126494" y="5661"/>
                </a:lnTo>
                <a:lnTo>
                  <a:pt x="882" y="5746"/>
                </a:lnTo>
                <a:close/>
              </a:path>
            </a:pathLst>
          </a:custGeom>
          <a:solidFill>
            <a:srgbClr val="ffffff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1" name="자유형 10"/>
          <p:cNvSpPr/>
          <p:nvPr/>
        </p:nvSpPr>
        <p:spPr>
          <a:xfrm>
            <a:off x="5007683" y="6325894"/>
            <a:ext cx="1175273" cy="200113"/>
          </a:xfrm>
          <a:custGeom>
            <a:avLst/>
            <a:gd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049" h="3584">
                <a:moveTo>
                  <a:pt x="1706" y="0"/>
                </a:moveTo>
                <a:lnTo>
                  <a:pt x="20508" y="597"/>
                </a:lnTo>
                <a:lnTo>
                  <a:pt x="21049" y="3470"/>
                </a:lnTo>
                <a:lnTo>
                  <a:pt x="0" y="3584"/>
                </a:lnTo>
                <a:close/>
              </a:path>
            </a:pathLst>
          </a:custGeom>
          <a:solidFill>
            <a:srgbClr val="f0a73c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2" name="자유형 11"/>
          <p:cNvSpPr/>
          <p:nvPr/>
        </p:nvSpPr>
        <p:spPr>
          <a:xfrm>
            <a:off x="6168662" y="6354481"/>
            <a:ext cx="2471261" cy="168342"/>
          </a:xfrm>
          <a:custGeom>
            <a:avLst/>
            <a:gd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4260" h="3015">
                <a:moveTo>
                  <a:pt x="0" y="0"/>
                </a:moveTo>
                <a:lnTo>
                  <a:pt x="44260" y="255"/>
                </a:lnTo>
                <a:lnTo>
                  <a:pt x="39453" y="2645"/>
                </a:lnTo>
                <a:lnTo>
                  <a:pt x="768" y="3015"/>
                </a:lnTo>
                <a:close/>
              </a:path>
            </a:pathLst>
          </a:custGeom>
          <a:solidFill>
            <a:srgbClr val="df3939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3" name="자유형 12"/>
          <p:cNvSpPr/>
          <p:nvPr/>
        </p:nvSpPr>
        <p:spPr>
          <a:xfrm>
            <a:off x="8420771" y="6362409"/>
            <a:ext cx="593973" cy="149303"/>
          </a:xfrm>
          <a:custGeom>
            <a:avLst/>
            <a:gd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638" h="2674">
                <a:moveTo>
                  <a:pt x="4864" y="0"/>
                </a:moveTo>
                <a:lnTo>
                  <a:pt x="10638" y="85"/>
                </a:lnTo>
                <a:lnTo>
                  <a:pt x="5518" y="2674"/>
                </a:lnTo>
                <a:lnTo>
                  <a:pt x="0" y="2645"/>
                </a:lnTo>
                <a:close/>
              </a:path>
            </a:pathLst>
          </a:custGeom>
          <a:solidFill>
            <a:srgbClr val="ffffff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4" name="타원 13"/>
          <p:cNvSpPr/>
          <p:nvPr/>
        </p:nvSpPr>
        <p:spPr>
          <a:xfrm>
            <a:off x="759189" y="3101807"/>
            <a:ext cx="282693" cy="282693"/>
          </a:xfrm>
          <a:prstGeom prst="ellipse">
            <a:avLst/>
          </a:prstGeom>
          <a:noFill/>
          <a:ln w="57252" cap="rnd" cmpd="sng" algn="ctr">
            <a:solidFill>
              <a:srgbClr val="d99735"/>
            </a:solidFill>
            <a:prstDash val="solid"/>
            <a:round/>
          </a:ln>
        </p:spPr>
      </p:sp>
      <p:sp>
        <p:nvSpPr>
          <p:cNvPr id="15" name="타원 14"/>
          <p:cNvSpPr/>
          <p:nvPr/>
        </p:nvSpPr>
        <p:spPr>
          <a:xfrm>
            <a:off x="1216591" y="3101807"/>
            <a:ext cx="282693" cy="282693"/>
          </a:xfrm>
          <a:prstGeom prst="ellipse">
            <a:avLst/>
          </a:prstGeom>
          <a:noFill/>
          <a:ln w="57252" cap="rnd" cmpd="sng" algn="ctr">
            <a:solidFill>
              <a:srgbClr val="d99735"/>
            </a:solidFill>
            <a:prstDash val="solid"/>
            <a:round/>
          </a:ln>
        </p:spPr>
      </p:sp>
      <p:sp>
        <p:nvSpPr>
          <p:cNvPr id="16" name="타원 15"/>
          <p:cNvSpPr/>
          <p:nvPr/>
        </p:nvSpPr>
        <p:spPr>
          <a:xfrm>
            <a:off x="1673992" y="3101807"/>
            <a:ext cx="282693" cy="282693"/>
          </a:xfrm>
          <a:prstGeom prst="ellipse">
            <a:avLst/>
          </a:prstGeom>
          <a:noFill/>
          <a:ln w="57252" cap="rnd" cmpd="sng" algn="ctr">
            <a:solidFill>
              <a:srgbClr val="d99735"/>
            </a:solidFill>
            <a:prstDash val="solid"/>
            <a:round/>
          </a:ln>
        </p:spPr>
      </p:sp>
      <p:sp>
        <p:nvSpPr>
          <p:cNvPr id="17" name="자유형 16"/>
          <p:cNvSpPr/>
          <p:nvPr/>
        </p:nvSpPr>
        <p:spPr>
          <a:xfrm>
            <a:off x="8165046" y="6365592"/>
            <a:ext cx="981525" cy="495536"/>
          </a:xfrm>
          <a:custGeom>
            <a:avLst/>
            <a:gd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579" h="8875">
                <a:moveTo>
                  <a:pt x="1337" y="3214"/>
                </a:moveTo>
                <a:lnTo>
                  <a:pt x="10354" y="3243"/>
                </a:lnTo>
                <a:lnTo>
                  <a:pt x="16413" y="28"/>
                </a:lnTo>
                <a:lnTo>
                  <a:pt x="17550" y="0"/>
                </a:lnTo>
                <a:lnTo>
                  <a:pt x="17579" y="8846"/>
                </a:lnTo>
                <a:lnTo>
                  <a:pt x="0" y="8875"/>
                </a:lnTo>
                <a:close/>
              </a:path>
            </a:pathLst>
          </a:custGeom>
          <a:solidFill>
            <a:srgbClr val="d99735"/>
          </a:solidFill>
          <a:ln w="25400" cap="flat" cmpd="sng" algn="ctr">
            <a:noFill/>
            <a:prstDash val="solid"/>
            <a:rou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image" Target="../media/image1.jpe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notesSlide" Target="../notesSlides/notesSlide8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notesSlide" Target="../notesSlides/notesSlide9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image" Target="../media/image2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notesSlide" Target="../notesSlides/notesSlide1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notesSlide" Target="../notesSlides/notesSlide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notesSlide" Target="../notesSlides/notesSlide3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notesSlide" Target="../notesSlides/notesSlide4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notesSlide" Target="../notesSlides/notesSlide5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notesSlide" Target="../notesSlides/notesSlide6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notesSlide" Target="../notesSlides/notesSlide7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1" y="1916433"/>
            <a:ext cx="9143999" cy="780346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ctr" defTabSz="81010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4000" b="0" i="0" spc="5" mc:Ignorable="hp" hp:hslEmbossed="0">
                <a:solidFill>
                  <a:srgbClr val="000000"/>
                </a:solidFill>
                <a:latin typeface="함초롬돋움"/>
                <a:ea typeface="함초롬돋움"/>
                <a:sym typeface="Wingdings"/>
              </a:rPr>
              <a:t> PSM 평가 및 점검 방안  </a:t>
            </a:r>
            <a:endParaRPr xmlns:mc="http://schemas.openxmlformats.org/markup-compatibility/2006" xmlns:hp="http://schemas.haansoft.com/office/presentation/8.0" lang="ko-KR" altLang="en-US" sz="4000" b="0" i="0" spc="5" mc:Ignorable="hp" hp:hslEmbossed="0">
              <a:solidFill>
                <a:srgbClr val="000000"/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4" name="직사각형 3"/>
          <p:cNvSpPr/>
          <p:nvPr/>
        </p:nvSpPr>
        <p:spPr>
          <a:xfrm rot="21600000">
            <a:off x="0" y="3468699"/>
            <a:ext cx="9144000" cy="70832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ctr" defTabSz="81010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3200" b="0" i="0" spc="5" mc:Ignorable="hp" hp:hslEmbossed="0">
                <a:solidFill>
                  <a:srgbClr val="000000"/>
                </a:solidFill>
                <a:latin typeface="한컴 소망 M"/>
                <a:ea typeface="한컴 소망 M"/>
                <a:sym typeface="Wingdings"/>
              </a:rPr>
              <a:t>&lt; 감 독 팀 &gt;</a:t>
            </a:r>
            <a:endParaRPr xmlns:mc="http://schemas.openxmlformats.org/markup-compatibility/2006" xmlns:hp="http://schemas.haansoft.com/office/presentation/8.0" lang="ko-KR" altLang="en-US" sz="3200" b="0" i="0" spc="5" mc:Ignorable="hp" hp:hslEmbossed="0">
              <a:solidFill>
                <a:srgbClr val="000000"/>
              </a:solidFill>
              <a:latin typeface="한컴 소망 M"/>
              <a:ea typeface="한컴 소망 M"/>
              <a:sym typeface="Wingdings"/>
            </a:endParaRPr>
          </a:p>
        </p:txBody>
      </p:sp>
      <p:sp>
        <p:nvSpPr>
          <p:cNvPr id="5" name="직사각형 4"/>
          <p:cNvSpPr/>
          <p:nvPr/>
        </p:nvSpPr>
        <p:spPr>
          <a:xfrm rot="21600000">
            <a:off x="0" y="5505014"/>
            <a:ext cx="9146572" cy="576553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square" lIns="89939" tIns="46728" rIns="89939" bIns="46728" anchor="ctr">
            <a:noAutofit/>
          </a:bodyPr>
          <a:p>
            <a:pPr marL="0" lvl="0" indent="0" algn="ctr" defTabSz="81010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000" b="1" i="0" spc="5" mc:Ignorable="hp" hp:hslEmbossed="0">
                <a:solidFill>
                  <a:srgbClr val="006699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전남권중대산업사고예방센터</a:t>
            </a:r>
            <a:endParaRPr xmlns:mc="http://schemas.openxmlformats.org/markup-compatibility/2006" xmlns:hp="http://schemas.haansoft.com/office/presentation/8.0" lang="ko-KR" altLang="en-US" sz="2000" b="1" i="0" spc="5" mc:Ignorable="hp" hp:hslEmbossed="0">
              <a:solidFill>
                <a:srgbClr val="006699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6" name="직사각형 5"/>
          <p:cNvSpPr/>
          <p:nvPr/>
        </p:nvSpPr>
        <p:spPr>
          <a:xfrm rot="21600000">
            <a:off x="0" y="4210357"/>
            <a:ext cx="9144000" cy="576553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square" lIns="89939" tIns="46728" rIns="89939" bIns="46728" anchor="ctr">
            <a:noAutofit/>
          </a:bodyPr>
          <a:p>
            <a:pPr marL="0" lvl="0" indent="0" algn="ctr" defTabSz="81010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200" b="1" i="0" spc="5" mc:Ignorable="hp" hp:hslEmbossed="0">
                <a:solidFill>
                  <a:srgbClr val="000000"/>
                </a:solidFill>
                <a:latin typeface="함초롬돋움"/>
                <a:ea typeface="함초롬돋움"/>
                <a:sym typeface="Wingdings"/>
              </a:rPr>
              <a:t>2016. 5. 24.</a:t>
            </a:r>
            <a:endParaRPr xmlns:mc="http://schemas.openxmlformats.org/markup-compatibility/2006" xmlns:hp="http://schemas.haansoft.com/office/presentation/8.0" lang="ko-KR" altLang="en-US" sz="2200" b="1" i="0" spc="5" mc:Ignorable="hp" hp:hslEmbossed="0">
              <a:solidFill>
                <a:srgbClr val="000000"/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8" name="직사각형 7"/>
          <p:cNvSpPr/>
          <p:nvPr/>
        </p:nvSpPr>
        <p:spPr>
          <a:xfrm rot="21600000">
            <a:off x="633224" y="547920"/>
            <a:ext cx="3938775" cy="50418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lstStyle/>
          <a:p>
            <a:pPr marL="0" lvl="0" indent="0" algn="ctr" defTabSz="81010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>
                <a:latin typeface="Arial"/>
                <a:ea typeface="Arial"/>
                <a:sym typeface="Wingdings"/>
              </a:defRPr>
            </a:pPr>
            <a:r>
              <a:rPr xmlns:mc="http://schemas.openxmlformats.org/markup-compatibility/2006" xmlns:hp="http://schemas.haansoft.com/office/presentation/8.0" lang="ko-KR" altLang="en-US" sz="2300" b="0" i="0" spc="5" mc:Ignorable="hp" hp:hslEmbossed="0">
                <a:solidFill>
                  <a:schemeClr val="tx1"/>
                </a:solidFill>
                <a:latin typeface="함초롬돋움"/>
                <a:ea typeface="함초롬돋움"/>
                <a:sym typeface="Wingdings"/>
              </a:rPr>
              <a:t>여수석안회 간담회 발표자료 </a:t>
            </a:r>
            <a:endParaRPr xmlns:mc="http://schemas.openxmlformats.org/markup-compatibility/2006" xmlns:hp="http://schemas.haansoft.com/office/presentation/8.0" lang="ko-KR" altLang="en-US" sz="2300" b="0" i="0" spc="5" mc:Ignorable="hp" hp:hslEmbossed="0">
              <a:solidFill>
                <a:schemeClr val="tx1"/>
              </a:solidFill>
              <a:latin typeface="함초롬돋움"/>
              <a:ea typeface="함초롬돋움"/>
              <a:sym typeface="Wingdings"/>
            </a:endParaRPr>
          </a:p>
        </p:txBody>
      </p:sp>
      <p:grpSp>
        <p:nvGrpSpPr>
          <p:cNvPr id="9" name="그룹 8"/>
          <p:cNvGrpSpPr/>
          <p:nvPr/>
        </p:nvGrpSpPr>
        <p:grpSpPr>
          <a:xfrm rot="0">
            <a:off x="3082772" y="4937779"/>
            <a:ext cx="2919170" cy="503465"/>
            <a:chOff x="17476" y="5808135"/>
            <a:chExt cx="2919170" cy="503465"/>
          </a:xfrm>
        </p:grpSpPr>
        <p:sp>
          <p:nvSpPr>
            <p:cNvPr id="10" name="직사각형 9"/>
            <p:cNvSpPr/>
            <p:nvPr/>
          </p:nvSpPr>
          <p:spPr>
            <a:xfrm rot="21600000">
              <a:off x="17476" y="5808135"/>
              <a:ext cx="2919170" cy="503465"/>
            </a:xfrm>
            <a:prstGeom prst="rect">
              <a:avLst/>
            </a:prstGeom>
            <a:solidFill>
              <a:srgbClr val="ffffff"/>
            </a:solidFill>
            <a:ln w="9411" cap="rnd" cmpd="sng" algn="ctr">
              <a:solidFill>
                <a:srgbClr val="ffffff"/>
              </a:solidFill>
              <a:prstDash val="solid"/>
              <a:round/>
            </a:ln>
            <a:effectLst>
              <a:outerShdw dist="17766" dir="13500000" algn="br">
                <a:srgbClr val="999999">
                  <a:alpha val="50000"/>
                </a:srgbClr>
              </a:outerShdw>
            </a:effectLst>
          </p:spPr>
          <p:txBody>
            <a:bodyPr vert="horz" wrap="none" lIns="89939" tIns="46728" rIns="89939" bIns="46728" anchor="ctr">
              <a:noAutofit/>
            </a:bodyPr>
            <a:lstStyle/>
            <a:p>
              <a:pPr marL="0" lvl="0" indent="0" algn="ctr" defTabSz="81010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  <a:defRPr lang="ko-KR" altLang="en-US">
                  <a:latin typeface="Arial"/>
                  <a:ea typeface="Arial"/>
                  <a:sym typeface="Wingdings"/>
                </a:defRPr>
              </a:pPr>
              <a:r>
                <a:rPr xmlns:mc="http://schemas.openxmlformats.org/markup-compatibility/2006" xmlns:hp="http://schemas.haansoft.com/office/presentation/8.0" lang="ko-KR" altLang="en-US" sz="2000" b="0" i="0" spc="5" mc:Ignorable="hp" hp:hslEmbossed="0">
                  <a:solidFill>
                    <a:srgbClr val="000000">
                      <a:alpha val="100000"/>
                    </a:srgbClr>
                  </a:solidFill>
                  <a:latin typeface="Arial"/>
                  <a:ea typeface="함초롬돋움"/>
                  <a:sym typeface="Wingdings"/>
                </a:rPr>
                <a:t>        광주지방고용노동청</a:t>
              </a:r>
              <a:endParaRPr xmlns:mc="http://schemas.openxmlformats.org/markup-compatibility/2006" xmlns:hp="http://schemas.haansoft.com/office/presentation/8.0" lang="ko-KR" altLang="en-US" sz="2000" b="0" i="0" spc="5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함초롬돋움"/>
                <a:sym typeface="Wingdings"/>
              </a:endParaRPr>
            </a:p>
          </p:txBody>
        </p:sp>
        <p:pic>
          <p:nvPicPr>
            <p:cNvPr id="11" name="그림 10"/>
            <p:cNvPicPr>
              <a:picLocks noChangeAspect="1"/>
            </p:cNvPicPr>
            <p:nvPr/>
          </p:nvPicPr>
          <p:blipFill rotWithShape="1">
            <a:blip r:embed="rId2">
              <a:lum/>
            </a:blip>
            <a:srcRect/>
            <a:stretch>
              <a:fillRect/>
            </a:stretch>
          </p:blipFill>
          <p:spPr>
            <a:xfrm>
              <a:off x="17476" y="5825611"/>
              <a:ext cx="578116" cy="468512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</a:ln>
          </p:spPr>
        </p:pic>
      </p:grpSp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-3011" y="152485"/>
            <a:ext cx="4663013" cy="52568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800" b="0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3.</a:t>
            </a:r>
            <a:r>
              <a:rPr xmlns:mc="http://schemas.openxmlformats.org/markup-compatibility/2006" xmlns:hp="http://schemas.haansoft.com/office/presentation/8.0" lang="ko-KR" altLang="en-US" sz="28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자체감사 평가시 착안사항</a:t>
            </a:r>
            <a:endParaRPr xmlns:mc="http://schemas.openxmlformats.org/markup-compatibility/2006" xmlns:hp="http://schemas.haansoft.com/office/presentation/8.0" lang="ko-KR" altLang="en-US" sz="28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21" name="직사각형 20"/>
          <p:cNvSpPr txBox="1"/>
          <p:nvPr/>
        </p:nvSpPr>
        <p:spPr>
          <a:xfrm>
            <a:off x="0" y="1052109"/>
            <a:ext cx="9144000" cy="1555836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3. 자체감사 결과 도출된 문제점을 문서화하고 개선계획을 수립하여 시행하였는가?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자체감사 실시규정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자체감사 결과 도출된 문제점에 대해 개선방안을 마련하여 이행하는가 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자체감사 점검표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지적사항을 감사 결과보고서에 반영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지적사항에 대해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개선계획 수립 및 이행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감사팀에서 지적사항의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개선여부 현장 확인</a:t>
            </a:r>
            <a:endParaRPr lang="ko-KR" altLang="ko-KR" sz="1600" b="1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  <p:sp>
        <p:nvSpPr>
          <p:cNvPr id="22" name="직사각형 21"/>
          <p:cNvSpPr txBox="1"/>
          <p:nvPr/>
        </p:nvSpPr>
        <p:spPr>
          <a:xfrm>
            <a:off x="0" y="2768238"/>
            <a:ext cx="9144000" cy="130655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4. 자체감사 결과보고서를 경영층에 보고하고, 세부내용을 전 근로자에 알려주는가?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[자체감사 결과 조치계획서 내용 확인]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자체감사 결과를 경영층 보고 및 전 근로자에게 알려주는가 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자체감사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결과를 공장장 및 사업주에게 보고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자체감사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결과를 근로자에게 설명</a:t>
            </a:r>
            <a:endParaRPr lang="ko-KR" altLang="ko-KR" sz="1600" b="1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  <p:sp>
        <p:nvSpPr>
          <p:cNvPr id="23" name="직사각형 22"/>
          <p:cNvSpPr txBox="1"/>
          <p:nvPr/>
        </p:nvSpPr>
        <p:spPr>
          <a:xfrm>
            <a:off x="0" y="4365351"/>
            <a:ext cx="9144000" cy="130964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5. 감사결과 및 개선내용을 문서화한 보고서를 3년이상 보존하면서 정도관리를 하고 있는가?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[과거 3년간 자체감사 관련 문서 확인]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자체감사 보고서 및 개선결과를 문서화하고 3년 이상 정도관리하는가 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규정에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자</a:t>
            </a:r>
            <a:r>
              <a:rPr lang="ko-KR" altLang="en-US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체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감사 결과 및 개선결과 보존기간을 3년 이상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마련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과거 3년간 자체감사 결과를 분석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하고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PSM 이행수준 향상 노력</a:t>
            </a:r>
            <a:endParaRPr lang="ko-KR" altLang="ko-KR" sz="1600" b="1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-3011" y="152485"/>
            <a:ext cx="4663013" cy="52568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800" b="0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4.</a:t>
            </a:r>
            <a:r>
              <a:rPr xmlns:mc="http://schemas.openxmlformats.org/markup-compatibility/2006" xmlns:hp="http://schemas.haansoft.com/office/presentation/8.0" lang="ko-KR" altLang="en-US" sz="28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자체감사 점검시 착안사항</a:t>
            </a:r>
            <a:endParaRPr xmlns:mc="http://schemas.openxmlformats.org/markup-compatibility/2006" xmlns:hp="http://schemas.haansoft.com/office/presentation/8.0" lang="ko-KR" altLang="en-US" sz="28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/>
        </p:nvGraphicFramePr>
        <p:xfrm>
          <a:off x="0" y="903385"/>
          <a:ext cx="9141439" cy="4589018"/>
        </p:xfrm>
        <a:graphic>
          <a:graphicData uri="http://schemas.openxmlformats.org/drawingml/2006/table">
            <a:tbl>
              <a:tblPr firstRow="1" bandRow="1"/>
              <a:tblGrid>
                <a:gridCol w="5164455"/>
                <a:gridCol w="3976984"/>
              </a:tblGrid>
              <a:tr h="344677">
                <a:tc>
                  <a:txBody>
                    <a:bodyPr vert="horz" lIns="91440" tIns="45720" rIns="91440" bIns="45720" anchor="ctr" anchorCtr="0"/>
                    <a:p>
                      <a:pPr algn="ctr">
                        <a:defRPr lang="ko-KR" altLang="en-US"/>
                      </a:pP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확인사항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</a:txBody>
                  <a:tcPr marL="91440" marR="91440" anchor="ctr">
                    <a:lnL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L>
                    <a:lnR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R>
                    <a:lnT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>
                        <a:defRPr lang="ko-KR" altLang="en-US"/>
                      </a:pP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착안사항 및 확인자료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</a:txBody>
                  <a:tcPr marL="91440" marR="91440" anchor="ctr">
                    <a:lnL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L>
                    <a:lnR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R>
                    <a:lnT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aff1a"/>
                    </a:solidFill>
                  </a:tcPr>
                </a:tc>
              </a:tr>
              <a:tr h="3333368">
                <a:tc>
                  <a:txBody>
                    <a:bodyPr vert="horz" lIns="91440" tIns="45720" rIns="91440" bIns="45720" anchor="ctr" anchorCtr="0"/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1. 자체감사제도가 명문화되어 있고, 자체감사팀을 구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성하여,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매 1년 마다 자체감사를 실시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2. 자체감사팀에는 감사대상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공정에 전문적인 지식을 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갖춘 자 1인 이상이 참여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3. 자체감사시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서류감사, 현장감사, 면담 등을 통한 감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사를 시행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4. 자체감사에서 제시된 평가·분석결과에 따라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지속적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인 조사연구가 필요하거나 정밀검토가 필요한 사항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에 대해서 지속적으로 조사·연구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가 이루어지고 있는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5. 자체감사에서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도출된 문제에 대해서는 필요한 조치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가 이행되고 문서로 기록·관리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6. 감사결과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권고된 권장사항은 완료 일정을 설정하고 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담당자의 책무와 역할이 설정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되어 계속적으로 관리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7. 감사결과 및 개선내용을 문서화하여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자체감사 보고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서를 3년 이상 보관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</a:txBody>
                  <a:tcPr marL="91440" marR="91440" anchor="ctr">
                    <a:lnL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L>
                    <a:lnR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R>
                    <a:lnT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Arial"/>
                          <a:ea typeface="한양중고딕"/>
                          <a:sym typeface="Wingdings"/>
                        </a:rPr>
                        <a:t>자체감사 지침에 따라 모든 절차가 적절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Arial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Arial"/>
                          <a:ea typeface="한양중고딕"/>
                          <a:sym typeface="Wingdings"/>
                        </a:rPr>
                        <a:t>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Arial"/>
                          <a:ea typeface="한양중고딕"/>
                          <a:sym typeface="Wingdings"/>
                        </a:rPr>
                        <a:t>하게 이뤄지고 있는지 여부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(감사원 구성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, 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감사계획통보 등)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자체감사 완료시 관련내용을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근로자에게 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알려주고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있는지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자체감사 지적사항에 대한 추적관리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(감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사보고서 등)를 잘 하고 있는지 확인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</a:txBody>
                  <a:tcPr marL="91440" marR="91440" anchor="ctr">
                    <a:lnL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L>
                    <a:lnR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R>
                    <a:lnT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lum/>
          </a:blip>
          <a:srcRect/>
          <a:stretch>
            <a:fillRect/>
          </a:stretch>
        </p:blipFill>
        <p:spPr>
          <a:xfrm rot="21600000">
            <a:off x="4412089" y="2652335"/>
            <a:ext cx="4400922" cy="895762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773" dir="2700000" algn="br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xmlns:mc="http://schemas.openxmlformats.org/markup-compatibility/2006" xmlns:hp="http://schemas.haansoft.com/office/presentation/8.0" id="5" presetID="53" presetClass="entr" presetSubtype="0" fill="hold" nodeType="afterEffect" mc:Ignorable="hp" hp:hslPresetID="12" hp:hslPresetSubtype="DirectionIn" hp:hslDuration="500" hp:hslTextDuration="50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699962" y="530489"/>
            <a:ext cx="1585046" cy="571751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91390" tIns="45667" rIns="91390" bIns="45667" anchor="t">
            <a:noAutofit/>
          </a:bodyPr>
          <a:p>
            <a:pPr marL="0" lvl="0" indent="0" algn="l" defTabSz="81010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3200" b="1" i="0" spc="5" mc:Ignorable="hp" hp:hslEmbossed="0">
                <a:solidFill>
                  <a:srgbClr val="008000"/>
                </a:solidFill>
                <a:latin typeface="함초롬돋움"/>
                <a:ea typeface="함초롬돋움"/>
                <a:sym typeface="Wingdings"/>
              </a:rPr>
              <a:t>순 서</a:t>
            </a:r>
            <a:endParaRPr xmlns:mc="http://schemas.openxmlformats.org/markup-compatibility/2006" xmlns:hp="http://schemas.haansoft.com/office/presentation/8.0" lang="ko-KR" altLang="en-US" sz="3200" b="1" i="0" spc="5" mc:Ignorable="hp" hp:hslEmbossed="0">
              <a:solidFill>
                <a:srgbClr val="008000"/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600904" y="1562665"/>
            <a:ext cx="6157551" cy="387551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91390" tIns="45667" rIns="91390" bIns="45667" anchor="t">
            <a:noAutofit/>
          </a:bodyPr>
          <a:p>
            <a:pPr marL="0" lvl="0" indent="0" algn="l" defTabSz="90011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0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1. 안전작업허가 평가시 착안사항</a:t>
            </a:r>
            <a:endParaRPr xmlns:mc="http://schemas.openxmlformats.org/markup-compatibility/2006" xmlns:hp="http://schemas.haansoft.com/office/presentation/8.0" lang="ko-KR" altLang="en-US" sz="20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5" name="직사각형 4"/>
          <p:cNvSpPr/>
          <p:nvPr/>
        </p:nvSpPr>
        <p:spPr>
          <a:xfrm rot="21600000">
            <a:off x="1605705" y="2218539"/>
            <a:ext cx="4804331" cy="524068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81010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0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2. 안전작업허가 점검시 착안사항 </a:t>
            </a:r>
            <a:endParaRPr xmlns:mc="http://schemas.openxmlformats.org/markup-compatibility/2006" xmlns:hp="http://schemas.haansoft.com/office/presentation/8.0" lang="ko-KR" altLang="en-US" sz="20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6" name="직사각형 5"/>
          <p:cNvSpPr/>
          <p:nvPr/>
        </p:nvSpPr>
        <p:spPr>
          <a:xfrm rot="21600000">
            <a:off x="1600904" y="2961679"/>
            <a:ext cx="4586798" cy="52412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81010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0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3. 자체감사 평가시 착안사항</a:t>
            </a:r>
            <a:endParaRPr xmlns:mc="http://schemas.openxmlformats.org/markup-compatibility/2006" xmlns:hp="http://schemas.haansoft.com/office/presentation/8.0" lang="ko-KR" altLang="en-US" sz="20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7" name="직사각형 6"/>
          <p:cNvSpPr/>
          <p:nvPr/>
        </p:nvSpPr>
        <p:spPr>
          <a:xfrm rot="21600000">
            <a:off x="1590024" y="3691820"/>
            <a:ext cx="4586798" cy="52412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81010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0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4. 자체감사 점검시 착안사항</a:t>
            </a:r>
            <a:endParaRPr xmlns:mc="http://schemas.openxmlformats.org/markup-compatibility/2006" xmlns:hp="http://schemas.haansoft.com/office/presentation/8.0" lang="ko-KR" altLang="en-US" sz="20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-3011" y="152485"/>
            <a:ext cx="4663013" cy="52568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800" b="0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1.</a:t>
            </a:r>
            <a:r>
              <a:rPr xmlns:mc="http://schemas.openxmlformats.org/markup-compatibility/2006" xmlns:hp="http://schemas.haansoft.com/office/presentation/8.0" lang="ko-KR" altLang="en-US" sz="28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안전작업허가 평가시 착안사항</a:t>
            </a:r>
            <a:endParaRPr xmlns:mc="http://schemas.openxmlformats.org/markup-compatibility/2006" xmlns:hp="http://schemas.haansoft.com/office/presentation/8.0" lang="ko-KR" altLang="en-US" sz="28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13" name="직사각형 12"/>
          <p:cNvSpPr txBox="1"/>
          <p:nvPr/>
        </p:nvSpPr>
        <p:spPr>
          <a:xfrm>
            <a:off x="47611" y="682991"/>
            <a:ext cx="9096389" cy="228690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en-US" sz="1600" b="1">
                <a:solidFill>
                  <a:srgbClr val="000000"/>
                </a:solidFill>
                <a:cs typeface="굴림"/>
                <a:sym typeface="Wingdings"/>
              </a:rPr>
              <a:t>1. </a:t>
            </a:r>
            <a:r>
              <a:rPr lang="ko-KR" altLang="ko-KR" sz="1600" b="1">
                <a:solidFill>
                  <a:srgbClr val="000000"/>
                </a:solidFill>
                <a:cs typeface="굴림"/>
                <a:sym typeface="Wingdings"/>
              </a:rPr>
              <a:t>위험작업을 수행할 경우 안전작업허가서를 발행하고 있는가?</a:t>
            </a:r>
            <a:endParaRPr lang="ko-KR" altLang="ko-KR" sz="1600">
              <a:cs typeface="굴림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cs typeface="굴림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[ 안전작업허가서 발행실적 확인 ]</a:t>
            </a:r>
            <a:endParaRPr lang="ko-KR" altLang="ko-KR" sz="1600">
              <a:solidFill>
                <a:srgbClr val="000000"/>
              </a:solidFill>
              <a:cs typeface="굴림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 - 위험작업 전 안전작업허가서를 발행 및 게시하고 있는가</a:t>
            </a:r>
            <a:endParaRPr lang="ko-KR" altLang="ko-KR" sz="1600">
              <a:solidFill>
                <a:srgbClr val="000000"/>
              </a:solidFill>
              <a:cs typeface="굴림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  · 규정에 </a:t>
            </a:r>
            <a:r>
              <a:rPr lang="ko-KR" altLang="ko-KR" sz="1600" b="1">
                <a:solidFill>
                  <a:srgbClr val="000000"/>
                </a:solidFill>
                <a:cs typeface="굴림"/>
                <a:sym typeface="Wingdings"/>
              </a:rPr>
              <a:t>일반위험, 화기, 입조, 정전, 고소, 굴착, 방사선, 중장비</a:t>
            </a: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 등 작업별 작업허가서 여부</a:t>
            </a:r>
            <a:endParaRPr lang="ko-KR" altLang="ko-KR" sz="1600">
              <a:solidFill>
                <a:srgbClr val="000000"/>
              </a:solidFill>
              <a:cs typeface="굴림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  · 일반위험, 화기작업시 </a:t>
            </a:r>
            <a:r>
              <a:rPr lang="ko-KR" altLang="ko-KR" sz="1600" b="1">
                <a:solidFill>
                  <a:srgbClr val="000000"/>
                </a:solidFill>
                <a:cs typeface="굴림"/>
                <a:sym typeface="Wingdings"/>
              </a:rPr>
              <a:t>보충적인 작업 허가서</a:t>
            </a: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 발행여부</a:t>
            </a:r>
            <a:endParaRPr lang="ko-KR" altLang="ko-KR" sz="1600">
              <a:solidFill>
                <a:srgbClr val="000000"/>
              </a:solidFill>
              <a:cs typeface="굴림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  · 생산부 작업요청에 따른 </a:t>
            </a:r>
            <a:r>
              <a:rPr lang="ko-KR" altLang="ko-KR" sz="1600" b="1">
                <a:solidFill>
                  <a:srgbClr val="000000"/>
                </a:solidFill>
                <a:cs typeface="굴림"/>
                <a:sym typeface="Wingdings"/>
              </a:rPr>
              <a:t>공무부의 작업허가서 발행여부</a:t>
            </a:r>
            <a:endParaRPr lang="ko-KR" altLang="ko-KR" sz="1600">
              <a:solidFill>
                <a:srgbClr val="000000"/>
              </a:solidFill>
              <a:cs typeface="굴림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  · 생산부, 공무부 </a:t>
            </a:r>
            <a:r>
              <a:rPr lang="ko-KR" altLang="ko-KR" sz="1600" b="1">
                <a:solidFill>
                  <a:srgbClr val="000000"/>
                </a:solidFill>
                <a:cs typeface="굴림"/>
                <a:sym typeface="Wingdings"/>
              </a:rPr>
              <a:t>자체작업에 따른 작업 허가서 발행여부</a:t>
            </a:r>
            <a:endParaRPr lang="ko-KR" altLang="ko-KR" sz="1600">
              <a:solidFill>
                <a:srgbClr val="000000"/>
              </a:solidFill>
              <a:cs typeface="굴림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  · 자체감사, 사고조사, 위험성평가, 가동전점검 등 </a:t>
            </a:r>
            <a:r>
              <a:rPr lang="ko-KR" altLang="ko-KR" sz="1600" b="1">
                <a:solidFill>
                  <a:srgbClr val="000000"/>
                </a:solidFill>
                <a:cs typeface="굴림"/>
                <a:sym typeface="Wingdings"/>
              </a:rPr>
              <a:t>설비개선활동시 작업허가서 발행여부 </a:t>
            </a:r>
            <a:endParaRPr lang="ko-KR" altLang="ko-KR" sz="1600">
              <a:solidFill>
                <a:srgbClr val="000000"/>
              </a:solidFill>
              <a:cs typeface="굴림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cs typeface="굴림"/>
                <a:sym typeface="Wingdings"/>
              </a:rPr>
              <a:t>  · 작업허가서를 </a:t>
            </a:r>
            <a:r>
              <a:rPr lang="ko-KR" altLang="ko-KR" sz="1600" b="1">
                <a:solidFill>
                  <a:srgbClr val="000000"/>
                </a:solidFill>
                <a:cs typeface="굴림"/>
                <a:sym typeface="Wingdings"/>
              </a:rPr>
              <a:t>작업 현장에 게시여부</a:t>
            </a:r>
            <a:endParaRPr lang="ko-KR" altLang="ko-KR" sz="1600" b="1">
              <a:solidFill>
                <a:srgbClr val="000000"/>
              </a:solidFill>
              <a:cs typeface="굴림"/>
              <a:sym typeface="Wingdings"/>
            </a:endParaRPr>
          </a:p>
        </p:txBody>
      </p:sp>
      <p:sp>
        <p:nvSpPr>
          <p:cNvPr id="15" name="직사각형 14"/>
          <p:cNvSpPr txBox="1"/>
          <p:nvPr/>
        </p:nvSpPr>
        <p:spPr>
          <a:xfrm>
            <a:off x="29860" y="3083854"/>
            <a:ext cx="9114140" cy="3257891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2. 안전작업허가서를 작성 및 승인할 때 필요한 모든 제반사항을 반드시 확인하는가?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일반 안전작업 허가서 작성 및 승인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일반위험, 정전, 고소, 방사선, 중장비 등의 작업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에 따른 작업허가서 작성 및 승인시 모든 제반 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사항을 확인하는가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안전작업 일시, 작업대상, 작업개요, 허가일시, 허가연장, 교대조확인, 작업완료시간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작업별 안전조치 요구사항의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필요한 부분에 확인(체크)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필요한 안전작업이 무엇인지에 대하여 도면확인, 현장확인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작업위치,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가연성 및 독성물질 누출 가능성 및 처리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방법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해당 작업에 대한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작업자 안전보건 교육 및 서명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기타 작업에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필요한 안전조치 사항 실행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여부 등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안전작업 허가 절차 및 허가서 내용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규정에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일반위험, 정전, 고소, 방사선, 중장비 등의 작업별 안전조치사항이 구체적으로 마련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되어 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있는가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-3011" y="152485"/>
            <a:ext cx="4663013" cy="52568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800" b="0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1.</a:t>
            </a:r>
            <a:r>
              <a:rPr xmlns:mc="http://schemas.openxmlformats.org/markup-compatibility/2006" xmlns:hp="http://schemas.haansoft.com/office/presentation/8.0" lang="ko-KR" altLang="en-US" sz="28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안전작업허가 평가시 착안사항</a:t>
            </a:r>
            <a:endParaRPr xmlns:mc="http://schemas.openxmlformats.org/markup-compatibility/2006" xmlns:hp="http://schemas.haansoft.com/office/presentation/8.0" lang="ko-KR" altLang="en-US" sz="28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16" name="직사각형 15"/>
          <p:cNvSpPr txBox="1"/>
          <p:nvPr/>
        </p:nvSpPr>
        <p:spPr>
          <a:xfrm>
            <a:off x="0" y="1264653"/>
            <a:ext cx="9144000" cy="106706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3. 안전작업허가서는 보관기간을 정하여 유지·관리하고 있는가?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[ 1년 이상 안전작업 허가서 보관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작업허가서 보관기간을 1년 이상으로 정하고 유지·관리하고 있는가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작업허가서를 1년 이상 보관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하는지 확인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  <p:sp>
        <p:nvSpPr>
          <p:cNvPr id="17" name="직사각형 16"/>
          <p:cNvSpPr txBox="1"/>
          <p:nvPr/>
        </p:nvSpPr>
        <p:spPr>
          <a:xfrm>
            <a:off x="0" y="3146337"/>
            <a:ext cx="9144000" cy="179523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4. 안전작업허가서에는 해당 작업과 관련이 있는 모든 관련 책임자의 허가를 받도록 하고 있는가?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작업허가서 모든 책임자 서명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작업허가서 규정에 작업 관련 책임자의 허가를 받도록 하고 이를 이행하고 있는가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규정에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작업허가서 발급, 승인, 입회 절차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마련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규정에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생산부, 공무부, 안전부 작업책임자의 역할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마련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규정에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작업별 작업허가 최종 승인권자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의 마련 여부 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작업책임자, 입회자, 교대조원, 승인권자의 현장 확인 및 서명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-3011" y="152485"/>
            <a:ext cx="4663013" cy="52568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800" b="0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1.</a:t>
            </a:r>
            <a:r>
              <a:rPr xmlns:mc="http://schemas.openxmlformats.org/markup-compatibility/2006" xmlns:hp="http://schemas.haansoft.com/office/presentation/8.0" lang="ko-KR" altLang="en-US" sz="28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안전작업허가 평가시 착안사항</a:t>
            </a:r>
            <a:endParaRPr xmlns:mc="http://schemas.openxmlformats.org/markup-compatibility/2006" xmlns:hp="http://schemas.haansoft.com/office/presentation/8.0" lang="ko-KR" altLang="en-US" sz="28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18" name="직사각형 17"/>
          <p:cNvSpPr txBox="1"/>
          <p:nvPr/>
        </p:nvSpPr>
        <p:spPr>
          <a:xfrm>
            <a:off x="0" y="934830"/>
            <a:ext cx="9144000" cy="374004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5. 화기작업시 작업대상내 인화성가스농도측정, 배관계장도 검토를 통한 맹판설치, 밸브차단등의 </a:t>
            </a:r>
            <a:endParaRPr lang="ko-KR" altLang="ko-KR" sz="1600" b="1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필수조치는 빠짐없이 이루어졌는가?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화기작업허가서 안전조치 요구사항 이행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규정에 화기작업시 작업전 안전조치 요구사항이 마련되어 있고 이를 이행하고 있는가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인화성물질 및 독성물질의 가스농도 주기적 측정 및 기록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밸브차단 및 맹판설치시 차단표시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부착여부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배관 및 용기 내 위험물질의 방출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및 처리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비산불티차단막 또는 불받이포 설치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작업중 안전상태 확인할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입회자 배치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이동식 소화기, 소방차 등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소화장비 비치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화기작업허가서에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필수 안전조치 체크항목이 존재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하는지 확인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작업내용을 고려하여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체크항목이 적절히 체크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되었는지 확인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맹판설치, 밸브차단 관련 배관계장도를 첨부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하였는지 확인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가스측정기의 정상작동상태 및 주기적인 검교정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◆ 평가기간 내 화기작업 없으면 ‘해당없음’ 처리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-3011" y="152485"/>
            <a:ext cx="4663013" cy="52568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800" b="0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1.</a:t>
            </a:r>
            <a:r>
              <a:rPr xmlns:mc="http://schemas.openxmlformats.org/markup-compatibility/2006" xmlns:hp="http://schemas.haansoft.com/office/presentation/8.0" lang="ko-KR" altLang="en-US" sz="28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안전작업허가 평가시 착안사항</a:t>
            </a:r>
            <a:endParaRPr xmlns:mc="http://schemas.openxmlformats.org/markup-compatibility/2006" xmlns:hp="http://schemas.haansoft.com/office/presentation/8.0" lang="ko-KR" altLang="en-US" sz="28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19" name="직사각형 18"/>
          <p:cNvSpPr txBox="1"/>
          <p:nvPr/>
        </p:nvSpPr>
        <p:spPr>
          <a:xfrm>
            <a:off x="0" y="836027"/>
            <a:ext cx="9144000" cy="423889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6. 입조작업시 작업대상내 산소농도측정, 유해가스농도측정, 배관계장도 검토를 통한 맹판설치․밸</a:t>
            </a:r>
            <a:endParaRPr lang="ko-KR" altLang="ko-KR" sz="1600" b="1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브차단 등의 필수조치는 빠짐없이 이루어졌는가?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입조작업허가서 안전조치 요구사항 이행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규정에 입조작업시 작업전 안전조치 요구사항이 마련되어 있고 이를 이행하고 있는가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용기내부 및 공정물질 잔류 지점(압력계 등) 분리 및 세척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산소, 인화성물질 및 독성물질의 가스농도 주기적 측정 및 기록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밀폐공간 출입의 허가제한 기준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마련 여부(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산소 18%～23.5%미만, 탄산가스 1.5%미만, 일산화</a:t>
            </a:r>
            <a:endParaRPr lang="ko-KR" altLang="ko-KR" sz="1600" b="1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탄소 25ppm미만, 황화수소 10ppm미만, 인화성물질 폭발하한의 25% 미만, 독성가스 노출허용</a:t>
            </a:r>
            <a:r>
              <a:rPr lang="ko-KR" altLang="en-US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</a:t>
            </a:r>
            <a:endParaRPr lang="ko-KR" altLang="ko-KR" sz="1600" b="1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기준 미만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)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밀폐공간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작업자와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외부 감시자 사이에 연락설비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설치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비상시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구조요원 배치 및 구조용 기구(구명밧줄,  송기마스크나 공기호흡기) 비치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용기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환기용 송풍기 설치 및 송기마스크 착용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공기작동식 공구, 방폭공구, 방폭등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사용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밸브차단 및 맹판설치시 차단표시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부착여부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맹판설치, 밸브차단 관련 배관계장도를 첨부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하였는지 확인 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가스측정기의 정상작동상태 및 주기적인 검교정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◆ 평가기간 내 입조작업 없으면 ‘해당없음’ 처리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-3011" y="152485"/>
            <a:ext cx="4663013" cy="52568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800" b="0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1.</a:t>
            </a:r>
            <a:r>
              <a:rPr xmlns:mc="http://schemas.openxmlformats.org/markup-compatibility/2006" xmlns:hp="http://schemas.haansoft.com/office/presentation/8.0" lang="ko-KR" altLang="en-US" sz="28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안전작업허가 평가시 착안사항</a:t>
            </a:r>
            <a:endParaRPr xmlns:mc="http://schemas.openxmlformats.org/markup-compatibility/2006" xmlns:hp="http://schemas.haansoft.com/office/presentation/8.0" lang="ko-KR" altLang="en-US" sz="28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20" name="직사각형 19"/>
          <p:cNvSpPr txBox="1"/>
          <p:nvPr/>
        </p:nvSpPr>
        <p:spPr>
          <a:xfrm>
            <a:off x="0" y="1034982"/>
            <a:ext cx="9144000" cy="179203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7. 굴토작업 허가시 지하매설물을 확인하기 위한 절차가 마련되어 실행하고 있는가?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굴토작업허가 절차서 마련 및 이행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규정에 굴토작업시 작업전 안전조치 요구사항이 마련되어 있고 이를 이행하고 있는가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소방송수관, 하수관, 공장 폐수관, 배수관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공정배관, 특고압선, 고압선, 저압선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음극 방식선, 전화선, 접지시설, 계기선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등 확인여부</a:t>
            </a: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endParaRPr lang="ko-KR" altLang="en-US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◆ 평가기간 내 굴토작업 없으면 ‘해당없음’ 처리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-3011" y="152485"/>
            <a:ext cx="4663013" cy="52568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800" b="0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2.</a:t>
            </a:r>
            <a:r>
              <a:rPr xmlns:mc="http://schemas.openxmlformats.org/markup-compatibility/2006" xmlns:hp="http://schemas.haansoft.com/office/presentation/8.0" lang="ko-KR" altLang="en-US" sz="28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안전작업허가 점검시 착안사항</a:t>
            </a:r>
            <a:endParaRPr xmlns:mc="http://schemas.openxmlformats.org/markup-compatibility/2006" xmlns:hp="http://schemas.haansoft.com/office/presentation/8.0" lang="ko-KR" altLang="en-US" sz="28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/>
        </p:nvGraphicFramePr>
        <p:xfrm>
          <a:off x="0" y="836028"/>
          <a:ext cx="9144000" cy="4589018"/>
        </p:xfrm>
        <a:graphic>
          <a:graphicData uri="http://schemas.openxmlformats.org/drawingml/2006/table">
            <a:tbl>
              <a:tblPr firstRow="1" bandRow="1"/>
              <a:tblGrid>
                <a:gridCol w="5167016"/>
                <a:gridCol w="3976984"/>
              </a:tblGrid>
              <a:tr h="344677">
                <a:tc>
                  <a:txBody>
                    <a:bodyPr vert="horz" lIns="91440" tIns="45720" rIns="91440" bIns="45720" anchor="ctr" anchorCtr="0"/>
                    <a:p>
                      <a:pPr algn="ctr">
                        <a:defRPr lang="ko-KR" altLang="en-US"/>
                      </a:pP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확인사항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</a:txBody>
                  <a:tcPr marL="91440" marR="91440" anchor="ctr">
                    <a:lnL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L>
                    <a:lnR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R>
                    <a:lnT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>
                        <a:defRPr lang="ko-KR" altLang="en-US"/>
                      </a:pP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착안사항 및 확인자료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</a:txBody>
                  <a:tcPr marL="91440" marR="91440" anchor="ctr">
                    <a:lnL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L>
                    <a:lnR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R>
                    <a:lnT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aff1a"/>
                    </a:solidFill>
                  </a:tcPr>
                </a:tc>
              </a:tr>
              <a:tr h="2763774">
                <a:tc>
                  <a:txBody>
                    <a:bodyPr vert="horz" lIns="91440" tIns="45720" rIns="91440" bIns="45720" anchor="ctr" anchorCtr="0"/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1.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안전작업허가서 발급·승인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에 관한 각 부서의 업무와 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책임한계 등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절차를 준수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2. 화기작업, 제한공간 출입 등 안전작업허가대상 작업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을 할 때에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“안전작업허가서”를 발급받은 후에 작업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3. 안전작업을 하기 전에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안전작업 관리책임자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는 안전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작업에 필요한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안전상의 조치를 취하였는지의 확인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4. 안전작업허가서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작성 및 승인할 때 다음 사항을 이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행하였는지 여부를 확인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하고 있는가?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㉮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작업전 안전조치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사항의 이행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㉯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가연성 및 독성물질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발생 가능성과 처리방법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㉰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출입제한 구역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확정 및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소화장비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배치계획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㉱ 작업원의 작업에 관한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안전교육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㉲ 화기 및 밀폐공간 작업시에는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가스점검 및 감독자 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   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배치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 ㉳ 각 작업에 </a:t>
                      </a:r>
                      <a:r>
                        <a:rPr lang="ko-KR" altLang="ko-KR" sz="1600" b="1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필요한 안전조치사항</a:t>
                      </a:r>
                      <a:endParaRPr lang="ko-KR" altLang="ko-KR" sz="1600" b="1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</a:txBody>
                  <a:tcPr marL="91440" marR="91440" anchor="ctr">
                    <a:lnL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L>
                    <a:lnR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R>
                    <a:lnT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100000"/>
                      </a:srgb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Arial"/>
                          <a:ea typeface="한양중고딕"/>
                          <a:sym typeface="Wingdings"/>
                        </a:rPr>
                        <a:t>공사 발주 내역 및 공무 작업일지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Arial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Arial"/>
                          <a:ea typeface="한양중고딕"/>
                          <a:sym typeface="Wingdings"/>
                        </a:rPr>
                        <a:t>외주공사 출입 근로자 대장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Arial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Arial"/>
                          <a:ea typeface="한양중고딕"/>
                          <a:sym typeface="Wingdings"/>
                        </a:rPr>
                        <a:t>각 위험작업별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(화기작업, 밀폐공간등)로 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 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발급된 안전작업허가서를 확인하여 규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정에 맞게 발급되고 있는지 확인(요청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자, 승인자 등 절차)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각 위험작업에 대한 사전안전 조치사항 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</a:t>
                      </a:r>
                      <a:endParaRPr lang="ko-KR" altLang="en-US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등의 준수 여부 확인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화기작업시 가연성가스를 측정한 기록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밀폐공간 작업시 산소 농도 등을 측정한 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 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기록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ko-KR" sz="1600">
                          <a:solidFill>
                            <a:srgbClr val="000000"/>
                          </a:solidFill>
                          <a:sym typeface="Wingdings"/>
                        </a:rPr>
                        <a:t>·</a:t>
                      </a:r>
                      <a:r>
                        <a:rPr lang="ko-KR" altLang="en-US" sz="1600">
                          <a:solidFill>
                            <a:srgbClr val="000000"/>
                          </a:solidFill>
                          <a:sym typeface="Wingdings"/>
                        </a:rPr>
                        <a:t> </a:t>
                      </a:r>
                      <a:r>
                        <a:rPr lang="ko-KR" altLang="ko-KR" sz="1600">
                          <a:solidFill>
                            <a:srgbClr val="000000"/>
                          </a:solidFill>
                          <a:latin typeface="한양중고딕"/>
                          <a:ea typeface="한양중고딕"/>
                          <a:sym typeface="Wingdings"/>
                        </a:rPr>
                        <a:t>전기차단작업시 꼬리표 부착 및 기록 등</a:t>
                      </a:r>
                      <a:endParaRPr lang="ko-KR" altLang="ko-KR" sz="1600">
                        <a:solidFill>
                          <a:srgbClr val="000000"/>
                        </a:solidFill>
                        <a:latin typeface="한양중고딕"/>
                        <a:ea typeface="한양중고딕"/>
                        <a:sym typeface="Wingdings"/>
                      </a:endParaRPr>
                    </a:p>
                  </a:txBody>
                  <a:tcPr marL="91440" marR="91440" anchor="ctr">
                    <a:lnL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L>
                    <a:lnR w="2514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R>
                    <a:lnT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3556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rot="21600000">
            <a:off x="-3011" y="152485"/>
            <a:ext cx="4663013" cy="52568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outerShdw dist="53457" dir="2700000" algn="br">
              <a:srgbClr val="ffffff"/>
            </a:outerShdw>
          </a:effectLst>
        </p:spPr>
        <p:txBody>
          <a:bodyPr vert="horz" wrap="none" lIns="89939" tIns="46728" rIns="89939" bIns="46728" anchor="t">
            <a:noAutofit/>
          </a:bodyPr>
          <a:p>
            <a:pPr marL="0" lvl="0" indent="0" algn="l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2800" b="0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3.</a:t>
            </a:r>
            <a:r>
              <a:rPr xmlns:mc="http://schemas.openxmlformats.org/markup-compatibility/2006" xmlns:hp="http://schemas.haansoft.com/office/presentation/8.0" lang="ko-KR" altLang="en-US" sz="2800" b="1" i="0" spc="5" mc:Ignorable="hp" hp:hslEmbossed="0">
                <a:solidFill>
                  <a:srgbClr val="009900">
                    <a:alpha val="100000"/>
                  </a:srgbClr>
                </a:solidFill>
                <a:latin typeface="함초롬돋움"/>
                <a:ea typeface="함초롬돋움"/>
                <a:sym typeface="Wingdings"/>
              </a:rPr>
              <a:t>자체감사 평가시 착안사항</a:t>
            </a:r>
            <a:endParaRPr xmlns:mc="http://schemas.openxmlformats.org/markup-compatibility/2006" xmlns:hp="http://schemas.haansoft.com/office/presentation/8.0" lang="ko-KR" altLang="en-US" sz="2800" b="1" i="0" spc="5" mc:Ignorable="hp" hp:hslEmbossed="0">
              <a:solidFill>
                <a:srgbClr val="009900">
                  <a:alpha val="100000"/>
                </a:srgbClr>
              </a:solidFill>
              <a:latin typeface="함초롬돋움"/>
              <a:ea typeface="함초롬돋움"/>
              <a:sym typeface="Wingdings"/>
            </a:endParaRPr>
          </a:p>
        </p:txBody>
      </p:sp>
      <p:sp>
        <p:nvSpPr>
          <p:cNvPr id="21" name="직사각형 20"/>
          <p:cNvSpPr txBox="1"/>
          <p:nvPr/>
        </p:nvSpPr>
        <p:spPr>
          <a:xfrm>
            <a:off x="0" y="836028"/>
            <a:ext cx="9144000" cy="179096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1. 매 1년마다 자체감사를 실시하고 그 결과를 문서화하고 있는가?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자체감사 실적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매년 자체감사를 실시하고 있는가(최근 3년간)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자체감사 계획 수립의 적정성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(추진일정, 감사팀 구성)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근로자 면담, PSM 12개 요소, 현장 등 감사하고 점검표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작성 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생산부, 공무부, 안전부 등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관련 부서별 감사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실시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사용중인 안전작업지침 및 절차 등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각종 기준과 절차가 현재의 공정 및 설비에 적합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한지 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  <p:sp>
        <p:nvSpPr>
          <p:cNvPr id="22" name="직사각형 21"/>
          <p:cNvSpPr txBox="1"/>
          <p:nvPr/>
        </p:nvSpPr>
        <p:spPr>
          <a:xfrm>
            <a:off x="0" y="3051739"/>
            <a:ext cx="9144000" cy="1556456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2. 자체감사팀에는 공정설계 또는 공정기술자, 계측제어, 전기 및 방폭기술자, 검사 및 정비기술자, </a:t>
            </a:r>
            <a:endParaRPr lang="ko-KR" altLang="ko-KR" sz="1600" b="1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안전관리자 등 전문가가 참여하는가?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en-US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[ 자체감사 전문가 참여 확인 ]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- 자체감사원 자격을 마련하고 분야별 전문가가 참여하고 있는가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규정에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자체감사원 자격부여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절차 마련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  <a:p>
            <a:pPr>
              <a:defRPr lang="ko-KR" altLang="en-US"/>
            </a:pP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  · 자체감사팀에 </a:t>
            </a:r>
            <a:r>
              <a:rPr lang="ko-KR" altLang="ko-KR" sz="1600" b="1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공정분야, 전기․계장분야, 정비분야, 안전분야 등에 전문가 참여 </a:t>
            </a:r>
            <a:r>
              <a:rPr lang="ko-KR" altLang="ko-KR" sz="1600">
                <a:solidFill>
                  <a:srgbClr val="000000"/>
                </a:solidFill>
                <a:latin typeface="한양신명조"/>
                <a:ea typeface="한양신명조"/>
                <a:sym typeface="Wingdings"/>
              </a:rPr>
              <a:t>여부</a:t>
            </a:r>
            <a:endParaRPr lang="ko-KR" altLang="ko-KR" sz="1600">
              <a:solidFill>
                <a:srgbClr val="000000"/>
              </a:solidFill>
              <a:latin typeface="한양신명조"/>
              <a:ea typeface="한양신명조"/>
              <a:sym typeface="Wingding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slow" mc:Ignorable="hp" hp:hslDur="3000"/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한컴오피스">
  <a:themeElements>
    <a:clrScheme name="PowerPoint">
      <a:dk1>
        <a:srgbClr val="000000"/>
      </a:dk1>
      <a:lt1>
        <a:srgbClr val="ffffff"/>
      </a:lt1>
      <a:dk2>
        <a:srgbClr val="000000"/>
      </a:dk2>
      <a:lt2>
        <a:srgbClr val="ecf0ed"/>
      </a:lt2>
      <a:accent1>
        <a:srgbClr val="df3939"/>
      </a:accent1>
      <a:accent2>
        <a:srgbClr val="f0a73c"/>
      </a:accent2>
      <a:accent3>
        <a:srgbClr val="000000"/>
      </a:accent3>
      <a:accent4>
        <a:srgbClr val="4338c6"/>
      </a:accent4>
      <a:accent5>
        <a:srgbClr val="b2ceff"/>
      </a:accent5>
      <a:accent6>
        <a:srgbClr val="b9b9b9"/>
      </a:accent6>
      <a:hlink>
        <a:srgbClr val="0099cc"/>
      </a:hlink>
      <a:folHlink>
        <a:srgbClr val="d361aa"/>
      </a:folHlink>
    </a:clrScheme>
    <a:fontScheme name="한컴오피스">
      <a:majorFont>
        <a:latin typeface="함초롬돋움"/>
        <a:ea typeface="함초롬돋움"/>
        <a:cs typeface=""/>
      </a:majorFont>
      <a:minorFont>
        <a:latin typeface="함초롬돋움"/>
        <a:ea typeface="함초롬돋움"/>
        <a:cs typeface="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"/>
      </a:majorFont>
      <a:minorFont>
        <a:latin typeface="함초롬돋움"/>
        <a:ea typeface="함초롬돋움"/>
        <a:cs typeface="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"/>
      </a:majorFont>
      <a:minorFont>
        <a:latin typeface="함초롬돋움"/>
        <a:ea typeface="함초롬돋움"/>
        <a:cs typeface="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983</ep:Words>
  <ep:PresentationFormat>화면 슬라이드 쇼(4:3)</ep:PresentationFormat>
  <ep:Paragraphs>120</ep:Paragraphs>
  <ep:Slides>12</ep:Slides>
  <ep:Notes>9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ep:HeadingPairs>
  <ep:TitlesOfParts>
    <vt:vector size="13" baseType="lpstr">
      <vt:lpstr>한컴오피스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ep:TitlesOfParts>
  <ep:HyperlinkBase/>
  <ep:Application>Hancom Office Hanshow 2010</ep:Application>
  <ep:AppVersion>8.5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cp:category/>
  <dc:creator>eunha</dc:creator>
  <dc:description/>
  <cp:keywords/>
  <cp:lastModifiedBy>user</cp:lastModifiedBy>
  <dcterms:modified xsi:type="dcterms:W3CDTF">2016-05-23T07:33:42.472</dcterms:modified>
  <cp:revision>17</cp:revision>
  <dc:subject/>
  <dc:title>ThemeGallery  PowerTemplate</dc:title>
</cp:coreProperties>
</file>